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.xml" ContentType="application/vnd.openxmlformats-officedocument.presentationml.tags+xml"/>
  <Override PartName="/ppt/notesSlides/notesSlide13.xml" ContentType="application/vnd.openxmlformats-officedocument.presentationml.notesSlide+xml"/>
  <Override PartName="/ppt/tags/tag9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86" r:id="rId3"/>
    <p:sldId id="506" r:id="rId4"/>
    <p:sldId id="507" r:id="rId5"/>
    <p:sldId id="508" r:id="rId6"/>
    <p:sldId id="509" r:id="rId7"/>
    <p:sldId id="510" r:id="rId8"/>
    <p:sldId id="514" r:id="rId9"/>
    <p:sldId id="511" r:id="rId10"/>
    <p:sldId id="515" r:id="rId11"/>
    <p:sldId id="516" r:id="rId12"/>
    <p:sldId id="517" r:id="rId13"/>
    <p:sldId id="522" r:id="rId14"/>
    <p:sldId id="523" r:id="rId15"/>
    <p:sldId id="524" r:id="rId16"/>
    <p:sldId id="525" r:id="rId17"/>
    <p:sldId id="526" r:id="rId18"/>
    <p:sldId id="527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veWeb" initials="LiveWe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58B8"/>
    <a:srgbClr val="C646C9"/>
    <a:srgbClr val="CC4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76" autoAdjust="0"/>
    <p:restoredTop sz="86445" autoAdjust="0"/>
  </p:normalViewPr>
  <p:slideViewPr>
    <p:cSldViewPr>
      <p:cViewPr>
        <p:scale>
          <a:sx n="100" d="100"/>
          <a:sy n="100" d="100"/>
        </p:scale>
        <p:origin x="-684" y="-5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18" y="9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7/24/2014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29057" indent="-280406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2162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570276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18927" indent="-224325" defTabSz="914437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46757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16227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36487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13528" indent="-224325" defTabSz="914437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fld id="{FCA03151-0F6E-45CD-B2EA-4EF09E85A13A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l-NL" smtClean="0">
                <a:ea typeface="ＭＳ Ｐゴシック" pitchFamily="1" charset="-128"/>
              </a:rPr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24/07/2014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eesvanoverveld.com/Accel/accel.htm?v=43?script=~cycleTrip1.txt" TargetMode="Externa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5.jpeg"/><Relationship Id="rId5" Type="http://schemas.openxmlformats.org/officeDocument/2006/relationships/hyperlink" Target="http://www.keesvanoverveld.com/Accel/accel.htm?v=43?script=~cycleTrip2.txt" TargetMode="Externa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keesvanoverveld.com/Accel/accel.htm?v=43?script=~cycleTrip2.tx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hyperlink" Target="http://www.keesvanoverveld.com/Accel/accel.htm?v=43?script=~cycleTrip1Lump.txt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keesvanoverveld.com/Accel/accel.htm?v=43?script=~cycleTrip1Lump.tx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hyperlink" Target="http://www.keesvanoverveld.com/Accel/accel.htm?v=43?script=~cycleTrip1.txt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P.11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7007">
        <p:fade/>
      </p:transition>
    </mc:Choice>
    <mc:Fallback xmlns="">
      <p:transition xmlns:p14="http://schemas.microsoft.com/office/powerpoint/2010/main" spd="med" advTm="3700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059" y="1484760"/>
            <a:ext cx="5082099" cy="3546300"/>
          </a:xfrm>
          <a:prstGeom prst="rect">
            <a:avLst/>
          </a:prstGeom>
        </p:spPr>
      </p:pic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kstvak 11">
            <a:hlinkClick r:id="rId5"/>
          </p:cNvPr>
          <p:cNvSpPr txBox="1"/>
          <p:nvPr/>
        </p:nvSpPr>
        <p:spPr>
          <a:xfrm>
            <a:off x="4932040" y="1491630"/>
            <a:ext cx="4233584" cy="3539430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=slider(15.0,1.0,40.0); km/h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=slider(1.0,0.0,5.0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kg/m3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m2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m/km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sMax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paretoMax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(s))</a:t>
            </a: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2267744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2267744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195736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WMin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1192271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sMax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2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79">
        <p:fade/>
      </p:transition>
    </mc:Choice>
    <mc:Fallback xmlns="">
      <p:transition xmlns:p14="http://schemas.microsoft.com/office/powerpoint/2010/main" spd="med" advTm="257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059" y="1484760"/>
            <a:ext cx="5082099" cy="3546300"/>
          </a:xfrm>
          <a:prstGeom prst="rect">
            <a:avLst/>
          </a:prstGeom>
        </p:spPr>
      </p:pic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2267744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2267744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195736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WMin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1192271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sMax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5004048" y="1419622"/>
            <a:ext cx="4139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case of NO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lumping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keep the criteria low W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large s separate; no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multiple non-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dominated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points (the red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t.</a:t>
            </a:r>
          </a:p>
          <a:p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these points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reasonable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in the sense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(=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dominating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508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42">
        <p:fade/>
      </p:transition>
    </mc:Choice>
    <mc:Fallback xmlns="">
      <p:transition xmlns:p14="http://schemas.microsoft.com/office/powerpoint/2010/main" spd="med" advTm="504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029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60">
        <p:fade/>
      </p:transition>
    </mc:Choice>
    <mc:Fallback xmlns="">
      <p:transition xmlns:p14="http://schemas.microsoft.com/office/powerpoint/2010/main" spd="med" advTm="166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no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actual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trade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-off.</a:t>
            </a:r>
          </a:p>
          <a:p>
            <a:pPr marL="0" indent="0" eaLnBrk="1" hangingPunct="1"/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therefore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don’t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expect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multiple non-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dominated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solutions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6156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5149">
        <p:fade/>
      </p:transition>
    </mc:Choice>
    <mc:Fallback xmlns="">
      <p:transition xmlns:p14="http://schemas.microsoft.com/office/powerpoint/2010/main" spd="med" advTm="2514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kstvak 5">
            <a:hlinkClick r:id="rId5"/>
          </p:cNvPr>
          <p:cNvSpPr txBox="1"/>
          <p:nvPr/>
        </p:nvSpPr>
        <p:spPr>
          <a:xfrm>
            <a:off x="4283968" y="1419622"/>
            <a:ext cx="4881656" cy="3785652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=slider(15.0,0.0,40.0); km/h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m/s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=slider(5.0,0.0,120.0); km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 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kg/m3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m2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m/km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)); kg.m2/s2 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tMin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)); h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2" y="1419622"/>
            <a:ext cx="4271072" cy="3785652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1907703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1907703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1835695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WMin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 rot="16200000">
            <a:off x="832230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tMin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508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3937">
        <p:fade/>
      </p:transition>
    </mc:Choice>
    <mc:Fallback xmlns="">
      <p:transition xmlns:p14="http://schemas.microsoft.com/office/powerpoint/2010/main" spd="med" advTm="539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kstvak 5">
            <a:hlinkClick r:id="rId4"/>
          </p:cNvPr>
          <p:cNvSpPr txBox="1"/>
          <p:nvPr/>
        </p:nvSpPr>
        <p:spPr>
          <a:xfrm>
            <a:off x="4283968" y="1419622"/>
            <a:ext cx="4881656" cy="3785652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=slider(15.0,0.0,40.0); km/h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m/s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=slider(5.0,0.0,120.0); km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m 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kg/m3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m2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m/km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)); kg.m2/s2 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tMin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)); h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2" y="1419622"/>
            <a:ext cx="4271072" cy="3785652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1907703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1907703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1835695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WMin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 rot="16200000">
            <a:off x="832230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tMin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0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42">
        <p:fade/>
      </p:transition>
    </mc:Choice>
    <mc:Fallback xmlns="">
      <p:transition xmlns:p14="http://schemas.microsoft.com/office/powerpoint/2010/main" spd="med" advTm="94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2" y="1419622"/>
            <a:ext cx="4271072" cy="3785652"/>
          </a:xfrm>
          <a:prstGeom prst="rect">
            <a:avLst/>
          </a:prstGeom>
        </p:spPr>
      </p:pic>
      <p:cxnSp>
        <p:nvCxnSpPr>
          <p:cNvPr id="8" name="Rechte verbindingslijn met pijl 7"/>
          <p:cNvCxnSpPr/>
          <p:nvPr/>
        </p:nvCxnSpPr>
        <p:spPr>
          <a:xfrm>
            <a:off x="1907703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V="1">
            <a:off x="1907703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1835695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WMin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 rot="16200000">
            <a:off x="832230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tMin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4267200" y="1419622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case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no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off, the Pareto front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collapses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single non-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dominated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point:  v=0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s=0</a:t>
            </a:r>
          </a:p>
        </p:txBody>
      </p:sp>
    </p:spTree>
    <p:extLst>
      <p:ext uri="{BB962C8B-B14F-4D97-AF65-F5344CB8AC3E}">
        <p14:creationId xmlns:p14="http://schemas.microsoft.com/office/powerpoint/2010/main" val="106610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8512">
        <p:fade/>
      </p:transition>
    </mc:Choice>
    <mc:Fallback xmlns="">
      <p:transition xmlns:p14="http://schemas.microsoft.com/office/powerpoint/2010/main" spd="med" advTm="585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8756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30">
        <p:fade/>
      </p:transition>
    </mc:Choice>
    <mc:Fallback xmlns="">
      <p:transition xmlns:p14="http://schemas.microsoft.com/office/powerpoint/2010/main" spd="med" advTm="103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9496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s;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one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modeled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system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two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(or more)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trade-offs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others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without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trade-offs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choose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whether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Pareto-genetic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Always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ask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which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strategy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adequate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current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purpose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362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193">
        <p:fade/>
      </p:transition>
    </mc:Choice>
    <mc:Fallback xmlns="">
      <p:transition xmlns:p14="http://schemas.microsoft.com/office/powerpoint/2010/main" spd="med" advTm="5019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SPEA: 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2: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v.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trade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between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 2: no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trade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between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Implement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trade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-off in Model 1 in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two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ways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514350" indent="-514350" eaLnBrk="1" hangingPunct="1">
              <a:buAutoNum type="alphaLcPeriod"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514350" indent="-514350" eaLnBrk="1" hangingPunct="1">
              <a:buAutoNum type="alphaLcPeriod"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Pareto-genetic</a:t>
            </a: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853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215">
        <p:fade/>
      </p:transition>
    </mc:Choice>
    <mc:Fallback xmlns="">
      <p:transition xmlns:p14="http://schemas.microsoft.com/office/powerpoint/2010/main" spd="med" advTm="1502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SPEA: the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514350" indent="-514350" eaLnBrk="1" hangingPunct="1">
              <a:buAutoNum type="alphaLcPeriod"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q=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*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W+w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*s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-1</a:t>
            </a:r>
          </a:p>
          <a:p>
            <a:pPr marL="0" indent="0" eaLnBrk="1" hangingPunct="1"/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Arbitrary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=1       m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-1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=1       kg m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/s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=1000m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=1       kg m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/s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=1       m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-1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=1000kg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</a:t>
            </a:r>
            <a:r>
              <a:rPr lang="nl-NL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/s</a:t>
            </a:r>
            <a:r>
              <a:rPr lang="nl-NL" sz="28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</a:p>
          <a:p>
            <a:pPr marL="0" indent="0" eaLnBrk="1" hangingPunct="1"/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vak 2"/>
          <p:cNvSpPr txBox="1"/>
          <p:nvPr/>
        </p:nvSpPr>
        <p:spPr>
          <a:xfrm>
            <a:off x="4932040" y="357057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ß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low effort is more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importan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932040" y="393990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ß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long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distance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is more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importan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t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itchFamily="2" charset="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214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1577">
        <p:fade/>
      </p:transition>
    </mc:Choice>
    <mc:Fallback xmlns="">
      <p:transition xmlns:p14="http://schemas.microsoft.com/office/powerpoint/2010/main" spd="med" advTm="12157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kstvak 11">
            <a:hlinkClick r:id="rId5"/>
          </p:cNvPr>
          <p:cNvSpPr txBox="1"/>
          <p:nvPr/>
        </p:nvSpPr>
        <p:spPr>
          <a:xfrm>
            <a:off x="4932040" y="915566"/>
            <a:ext cx="4233584" cy="427809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=slider(15.0,0.0,40.0); km/h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=slider(1.0,0.0,5.0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kg/m3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m2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m/km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wW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=1;1/m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=1;kg.m2/s2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wW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W+wS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qMin1=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(q))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qMin2=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(q))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SPEA: the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514350" indent="-514350" eaLnBrk="1" hangingPunct="1">
              <a:buAutoNum type="alphaLcPeriod"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491630"/>
            <a:ext cx="4737640" cy="3651870"/>
          </a:xfrm>
          <a:prstGeom prst="rect">
            <a:avLst/>
          </a:prstGeom>
        </p:spPr>
      </p:pic>
      <p:cxnSp>
        <p:nvCxnSpPr>
          <p:cNvPr id="5" name="Rechte verbindingslijn met pijl 4"/>
          <p:cNvCxnSpPr/>
          <p:nvPr/>
        </p:nvCxnSpPr>
        <p:spPr>
          <a:xfrm>
            <a:off x="2267744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2267744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195736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qMin1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1192271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qMin2 = qMin1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Ovaal 2"/>
          <p:cNvSpPr/>
          <p:nvPr/>
        </p:nvSpPr>
        <p:spPr>
          <a:xfrm>
            <a:off x="4427984" y="3795886"/>
            <a:ext cx="2808312" cy="93610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430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9850">
        <p:fade/>
      </p:transition>
    </mc:Choice>
    <mc:Fallback xmlns="">
      <p:transition xmlns:p14="http://schemas.microsoft.com/office/powerpoint/2010/main" spd="med" advTm="1298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  <p:bldP spid="15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kstvak 11">
            <a:hlinkClick r:id="rId4"/>
          </p:cNvPr>
          <p:cNvSpPr txBox="1"/>
          <p:nvPr/>
        </p:nvSpPr>
        <p:spPr>
          <a:xfrm>
            <a:off x="4932040" y="915566"/>
            <a:ext cx="4233584" cy="4278094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=slider(15.0,0.0,40.0); km/h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=slider(1.0,0.0,5.0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kg/m3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m2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m/km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wW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=1;1/m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=1;kg.m2/s2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wW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W+wS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qMin1=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(q)) 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qMin2=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(q))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514350" indent="-514350" eaLnBrk="1" hangingPunct="1">
              <a:buAutoNum type="alphaLcPeriod"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491630"/>
            <a:ext cx="4737640" cy="3651870"/>
          </a:xfrm>
          <a:prstGeom prst="rect">
            <a:avLst/>
          </a:prstGeom>
        </p:spPr>
      </p:pic>
      <p:cxnSp>
        <p:nvCxnSpPr>
          <p:cNvPr id="5" name="Rechte verbindingslijn met pijl 4"/>
          <p:cNvCxnSpPr/>
          <p:nvPr/>
        </p:nvCxnSpPr>
        <p:spPr>
          <a:xfrm>
            <a:off x="2267744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2267744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195736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qMin1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1192271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qMin2 = qMin1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1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34">
        <p:fade/>
      </p:transition>
    </mc:Choice>
    <mc:Fallback xmlns="">
      <p:transition xmlns:p14="http://schemas.microsoft.com/office/powerpoint/2010/main" spd="med" advTm="113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514350" indent="-514350" eaLnBrk="1" hangingPunct="1">
              <a:buAutoNum type="alphaLcPeriod"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491630"/>
            <a:ext cx="4737640" cy="3651870"/>
          </a:xfrm>
          <a:prstGeom prst="rect">
            <a:avLst/>
          </a:prstGeom>
        </p:spPr>
      </p:pic>
      <p:cxnSp>
        <p:nvCxnSpPr>
          <p:cNvPr id="5" name="Rechte verbindingslijn met pijl 4"/>
          <p:cNvCxnSpPr/>
          <p:nvPr/>
        </p:nvCxnSpPr>
        <p:spPr>
          <a:xfrm>
            <a:off x="2267744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2267744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195736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qMin1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1192271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qMin2 = qMin1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004048" y="1419622"/>
            <a:ext cx="40324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case of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lumping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combine the criteria low W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large s with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arbitrarily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chosen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weight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factors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1 non-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dominated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point with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t.</a:t>
            </a:r>
          </a:p>
          <a:p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choice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sz="2000" baseline="-2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nl-NL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another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have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resulted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650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2637">
        <p:fade/>
      </p:transition>
    </mc:Choice>
    <mc:Fallback xmlns="">
      <p:transition xmlns:p14="http://schemas.microsoft.com/office/powerpoint/2010/main" spd="med" advTm="3263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514350" indent="-514350" eaLnBrk="1" hangingPunct="1">
              <a:buAutoNum type="alphaLcPeriod"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748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993">
        <p:fade/>
      </p:transition>
    </mc:Choice>
    <mc:Fallback xmlns="">
      <p:transition xmlns:p14="http://schemas.microsoft.com/office/powerpoint/2010/main" spd="med" advTm="99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3159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</a:p>
          <a:p>
            <a:pPr marL="0" indent="0" eaLnBrk="1" hangingPunct="1"/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Deal with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both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s)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separately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80745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104">
        <p:fade/>
      </p:transition>
    </mc:Choice>
    <mc:Fallback xmlns="">
      <p:transition xmlns:p14="http://schemas.microsoft.com/office/powerpoint/2010/main" spd="med" advTm="1110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059" y="1484760"/>
            <a:ext cx="5082099" cy="3546300"/>
          </a:xfrm>
          <a:prstGeom prst="rect">
            <a:avLst/>
          </a:prstGeom>
        </p:spPr>
      </p:pic>
      <p:grpSp>
        <p:nvGrpSpPr>
          <p:cNvPr id="9" name="Groep 8"/>
          <p:cNvGrpSpPr>
            <a:grpSpLocks/>
          </p:cNvGrpSpPr>
          <p:nvPr/>
        </p:nvGrpSpPr>
        <p:grpSpPr bwMode="auto">
          <a:xfrm>
            <a:off x="6624638" y="4217988"/>
            <a:ext cx="1516062" cy="696912"/>
            <a:chOff x="6615066" y="4217868"/>
            <a:chExt cx="1516652" cy="697693"/>
          </a:xfrm>
        </p:grpSpPr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1" name="Rechte verbindingslijn 10"/>
            <p:cNvCxnSpPr/>
            <p:nvPr/>
          </p:nvCxnSpPr>
          <p:spPr>
            <a:xfrm flipH="1">
              <a:off x="7690221" y="4217868"/>
              <a:ext cx="206455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kstvak 11">
            <a:hlinkClick r:id="rId6"/>
          </p:cNvPr>
          <p:cNvSpPr txBox="1"/>
          <p:nvPr/>
        </p:nvSpPr>
        <p:spPr>
          <a:xfrm>
            <a:off x="4932040" y="1491630"/>
            <a:ext cx="4233584" cy="3539430"/>
          </a:xfrm>
          <a:prstGeom prst="rect">
            <a:avLst/>
          </a:prstGeom>
          <a:solidFill>
            <a:srgbClr val="A358B8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*s;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kg.m2/s2</a:t>
            </a:r>
            <a:endParaRPr lang="en-US" sz="16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fW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=c*rho*A*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kg.m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/s2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=slider(15.0,1.0,40.0); km/h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vKMPH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vMPS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=slider(1.0,0.0,5.0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tSec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rho=1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kg/m3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A=0.6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m2</a:t>
            </a:r>
          </a:p>
          <a:p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c=0.5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secPH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=3600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s/h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mPKM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=1000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m/km</a:t>
            </a:r>
          </a:p>
          <a:p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WMin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paretoMin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paretoHor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)) </a:t>
            </a:r>
          </a:p>
          <a:p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sMax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paretoMax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paretoVer</a:t>
            </a:r>
            <a:r>
              <a:rPr lang="en-US" sz="1600" b="1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(s))</a:t>
            </a: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194400" y="194400"/>
            <a:ext cx="8686800" cy="1579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6381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indent="0" eaLnBrk="1" hangingPunct="1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Applying SPEA: the bicycle trip</a:t>
            </a:r>
          </a:p>
          <a:p>
            <a:pPr marL="0" indent="0" eaLnBrk="1" hangingPunct="1"/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bicycle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trip 1: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maximize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t.</a:t>
            </a:r>
          </a:p>
          <a:p>
            <a:pPr marL="0" indent="0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b.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Pareto-genetic:</a:t>
            </a:r>
            <a:endParaRPr lang="nl-NL" sz="28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eaLnBrk="1" hangingPunct="1"/>
            <a:endParaRPr lang="nl-NL" sz="2800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2267744" y="4228042"/>
            <a:ext cx="1728192" cy="0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flipV="1">
            <a:off x="2267744" y="2571750"/>
            <a:ext cx="0" cy="1664676"/>
          </a:xfrm>
          <a:prstGeom prst="straightConnector1">
            <a:avLst/>
          </a:prstGeom>
          <a:ln w="50800"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195736" y="42279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WMin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rot="16200000">
            <a:off x="1192271" y="2999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sMax</a:t>
            </a:r>
            <a:endParaRPr lang="en-US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00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9287">
        <p:fade/>
      </p:transition>
    </mc:Choice>
    <mc:Fallback xmlns="">
      <p:transition xmlns:p14="http://schemas.microsoft.com/office/powerpoint/2010/main" spd="med" advTm="7928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20.7|10.3|11.1|38.9|28.5|9.2|1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3.8|23.5|15.7|32.8|20.6|15.5|3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8.8|52.5|5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7|5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10|6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8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8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4969</TotalTime>
  <Words>1030</Words>
  <Application>Microsoft Office PowerPoint</Application>
  <PresentationFormat>Diavoorstelling (16:9)</PresentationFormat>
  <Paragraphs>244</Paragraphs>
  <Slides>18</Slides>
  <Notes>18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453</cp:revision>
  <dcterms:created xsi:type="dcterms:W3CDTF">2013-05-16T11:19:57Z</dcterms:created>
  <dcterms:modified xsi:type="dcterms:W3CDTF">2014-07-24T08:45:15Z</dcterms:modified>
</cp:coreProperties>
</file>